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0" r:id="rId5"/>
    <p:sldId id="260" r:id="rId6"/>
    <p:sldId id="266" r:id="rId7"/>
    <p:sldId id="267" r:id="rId8"/>
    <p:sldId id="268" r:id="rId9"/>
    <p:sldId id="269" r:id="rId10"/>
    <p:sldId id="273" r:id="rId11"/>
    <p:sldId id="262" r:id="rId12"/>
    <p:sldId id="263" r:id="rId13"/>
    <p:sldId id="274" r:id="rId14"/>
    <p:sldId id="264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70079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</a:rPr>
              <a:t>Проектирование модели воспитательной системы на основе деятельности  РДШ</a:t>
            </a:r>
            <a:endParaRPr lang="ru-RU" sz="4000" b="1" dirty="0">
              <a:solidFill>
                <a:srgbClr val="0033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5143512"/>
            <a:ext cx="2928958" cy="1428760"/>
          </a:xfrm>
        </p:spPr>
        <p:txBody>
          <a:bodyPr>
            <a:normAutofit fontScale="62500" lnSpcReduction="20000"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МБОУ Гимназия № 2</a:t>
            </a:r>
          </a:p>
          <a:p>
            <a:r>
              <a:rPr lang="ru-RU" sz="2800" b="1" dirty="0" smtClean="0">
                <a:solidFill>
                  <a:srgbClr val="0033CC"/>
                </a:solidFill>
              </a:rPr>
              <a:t> г. </a:t>
            </a:r>
            <a:r>
              <a:rPr lang="ru-RU" sz="2800" b="1" dirty="0" err="1" smtClean="0">
                <a:solidFill>
                  <a:srgbClr val="0033CC"/>
                </a:solidFill>
              </a:rPr>
              <a:t>Сарова</a:t>
            </a:r>
            <a:endParaRPr lang="ru-RU" sz="2800" b="1" dirty="0" smtClean="0">
              <a:solidFill>
                <a:srgbClr val="0033CC"/>
              </a:solidFill>
            </a:endParaRPr>
          </a:p>
          <a:p>
            <a:r>
              <a:rPr lang="ru-RU" sz="2800" b="1" dirty="0" smtClean="0">
                <a:solidFill>
                  <a:srgbClr val="0033CC"/>
                </a:solidFill>
              </a:rPr>
              <a:t>Олехнович Е.М., заместитель директора</a:t>
            </a:r>
          </a:p>
          <a:p>
            <a:r>
              <a:rPr lang="ru-RU" sz="2800" b="1" dirty="0" smtClean="0">
                <a:solidFill>
                  <a:srgbClr val="0033CC"/>
                </a:solidFill>
              </a:rPr>
              <a:t>07.10.2016</a:t>
            </a:r>
            <a:endParaRPr lang="ru-RU" sz="2800" b="1" dirty="0">
              <a:solidFill>
                <a:srgbClr val="0033CC"/>
              </a:solidFill>
            </a:endParaRPr>
          </a:p>
        </p:txBody>
      </p:sp>
      <p:pic>
        <p:nvPicPr>
          <p:cNvPr id="1026" name="Picture 2" descr="C:\Users\Олехнович\Downloads\Эмблема гимназии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57166"/>
            <a:ext cx="1724549" cy="151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Юрий\Desktop\Российское движение школьников\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0"/>
            <a:ext cx="2095542" cy="20431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595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00882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33CC"/>
                </a:solidFill>
              </a:rPr>
              <a:t>Направление «Гражданская активность»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организация профильных событий - фестивалей, конкурсов, акций;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поддержка детских проектов;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проведение образовательных программ интерактивных игр, семинаров, мастер-классов, открытых лекториев, встреч с интересными людьми;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проведение образовательных событий.</a:t>
            </a:r>
          </a:p>
          <a:p>
            <a:endParaRPr lang="ru-RU" dirty="0"/>
          </a:p>
        </p:txBody>
      </p:sp>
      <p:pic>
        <p:nvPicPr>
          <p:cNvPr id="4" name="Picture 2" descr="C:\Users\Юрий\Desktop\Российское движение школьников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214290"/>
            <a:ext cx="1289600" cy="1257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33CC"/>
                </a:solidFill>
              </a:rPr>
              <a:t>Направление </a:t>
            </a:r>
            <a:br>
              <a:rPr lang="ru-RU" b="1" i="1" dirty="0" smtClean="0">
                <a:solidFill>
                  <a:srgbClr val="0033CC"/>
                </a:solidFill>
              </a:rPr>
            </a:br>
            <a:r>
              <a:rPr lang="ru-RU" b="1" i="1" dirty="0" smtClean="0">
                <a:solidFill>
                  <a:srgbClr val="0033CC"/>
                </a:solidFill>
              </a:rPr>
              <a:t>«Военно-патриотическое»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деятельности военно-патриотического клуба;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профильных событиях, направленных на повышение интереса у детей к службе в армии, в том числе военных сборах, военно-спортивных играх, соревнованиях, акциях;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образовательных программ – интерактивных игр, семинаров, мастер-классов, открытых лекториев, встреч с интересными людьми, героями нашего государства и ветеранами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Picture 2" descr="C:\Users\Юрий\Desktop\Российское движение школьников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214290"/>
            <a:ext cx="1289600" cy="1257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7232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33CC"/>
                </a:solidFill>
              </a:rPr>
              <a:t>Направление «</a:t>
            </a:r>
            <a:r>
              <a:rPr lang="ru-RU" b="1" i="1" dirty="0" err="1" smtClean="0">
                <a:solidFill>
                  <a:srgbClr val="0033CC"/>
                </a:solidFill>
              </a:rPr>
              <a:t>Информационно-медийное</a:t>
            </a:r>
            <a:r>
              <a:rPr lang="ru-RU" b="1" i="1" dirty="0" smtClean="0">
                <a:solidFill>
                  <a:srgbClr val="0033CC"/>
                </a:solidFill>
              </a:rPr>
              <a:t>» 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Информационное развитие, создание школьных  информационных средств;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реализация системы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информационно-медийного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взаимодействия участников РДШ;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материалов для СМИ и др.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Юрий\Desktop\Российское движение школьников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214290"/>
            <a:ext cx="1289600" cy="1257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рий\Desktop\Российское движение школьников\фото для Е.М конференция\благотворительность\доброе сердц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"/>
            <a:ext cx="4000494" cy="300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флешмо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9995" y="0"/>
            <a:ext cx="5334005" cy="3000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EyNj651mOt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2586013"/>
            <a:ext cx="7119978" cy="4271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8586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7043758" cy="5697559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/>
              <a:t>Уверен, чтобы достичь поставленных целей, вы должны вдумчиво, творчески использовать лучшие традиции воспитания и просвещения, которыми по праву </a:t>
            </a:r>
            <a:r>
              <a:rPr lang="ru-RU" b="1" i="1" dirty="0" smtClean="0"/>
              <a:t>гордится </a:t>
            </a:r>
            <a:r>
              <a:rPr lang="ru-RU" b="1" i="1" dirty="0" smtClean="0"/>
              <a:t>наша страна. И в то же время – искать новые, интересные форматы работы, активнее задействовать мощный потенциал добровольческих, творческих, военно-патриотических, спортивных организаций.</a:t>
            </a:r>
          </a:p>
          <a:p>
            <a:endParaRPr lang="ru-RU" b="1" i="1" dirty="0" smtClean="0"/>
          </a:p>
          <a:p>
            <a:pPr algn="r">
              <a:buNone/>
            </a:pPr>
            <a:r>
              <a:rPr lang="ru-RU" dirty="0" smtClean="0"/>
              <a:t>Из обращения Президента РФ</a:t>
            </a:r>
          </a:p>
          <a:p>
            <a:pPr algn="r">
              <a:buNone/>
            </a:pPr>
            <a:r>
              <a:rPr lang="ru-RU" dirty="0" smtClean="0"/>
              <a:t>В.В. Путина</a:t>
            </a:r>
            <a:endParaRPr lang="ru-RU" dirty="0"/>
          </a:p>
        </p:txBody>
      </p:sp>
      <p:pic>
        <p:nvPicPr>
          <p:cNvPr id="4" name="Picture 2" descr="C:\Users\Юрий\Desktop\Российское движение школьников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214290"/>
            <a:ext cx="1289600" cy="1257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1090" y="274638"/>
            <a:ext cx="185710" cy="225404"/>
          </a:xfrm>
        </p:spPr>
        <p:txBody>
          <a:bodyPr>
            <a:normAutofit fontScale="90000"/>
          </a:bodyPr>
          <a:lstStyle/>
          <a:p>
            <a:endParaRPr lang="ru-RU" b="1" i="1" dirty="0">
              <a:solidFill>
                <a:srgbClr val="0033CC"/>
              </a:solidFill>
            </a:endParaRPr>
          </a:p>
        </p:txBody>
      </p:sp>
      <p:pic>
        <p:nvPicPr>
          <p:cNvPr id="8" name="Содержимое 7" descr="gRf7KLWFdu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56151" cy="6417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28596" y="428604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</a:rPr>
              <a:t>Успехов Вам, коллеги!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11" name="Picture 2" descr="C:\Users\Юрий\Desktop\Российское движение школьников\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214290"/>
            <a:ext cx="1289600" cy="1257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+mn-lt"/>
              </a:rPr>
              <a:t>Концептуальная модель воспитательной системы </a:t>
            </a:r>
            <a:endParaRPr lang="ru-RU" b="1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 </a:t>
            </a:r>
            <a:r>
              <a:rPr lang="ru-RU" sz="5900" b="1" i="1" dirty="0" smtClean="0">
                <a:latin typeface="Times New Roman" pitchFamily="18" charset="0"/>
                <a:cs typeface="Times New Roman" pitchFamily="18" charset="0"/>
              </a:rPr>
              <a:t>Исходное состояние воспитательной системы</a:t>
            </a:r>
            <a:r>
              <a:rPr lang="ru-RU" sz="59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Основные параметры образовательного учреждения.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Воспитательный потенциал образовательного учреждения и окружающей его среды.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Достижения, традиции, недостатки и проблемы в воспитании учащихся.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900" b="1" i="1" dirty="0" smtClean="0">
                <a:latin typeface="Times New Roman" pitchFamily="18" charset="0"/>
                <a:cs typeface="Times New Roman" pitchFamily="18" charset="0"/>
              </a:rPr>
              <a:t>Проектируемое состояние воспитательной системы.</a:t>
            </a:r>
            <a:endParaRPr lang="ru-RU" sz="5900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Теоретико-методологические основы системы.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Ценностные ориентиры системы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……..</a:t>
            </a:r>
          </a:p>
        </p:txBody>
      </p:sp>
      <p:pic>
        <p:nvPicPr>
          <p:cNvPr id="4" name="Picture 2" descr="C:\Users\Юрий\Desktop\Российское движение школьников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214290"/>
            <a:ext cx="1289600" cy="1257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471462" cy="2746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концепцией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понимается «система взглядов на что-либо, основная идея, ведущий замысел, руководящая идея». </a:t>
            </a:r>
          </a:p>
          <a:p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Юрий\Desktop\Российское движение школьников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214290"/>
            <a:ext cx="1289600" cy="1257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рий\Desktop\Российское движение школьников\ЕМ К\image(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90892" cy="3428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Юрий\Desktop\Российское движение школьников\ЕМ К\image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7181" y="0"/>
            <a:ext cx="4546819" cy="3381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SAM_31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3375420"/>
            <a:ext cx="4643438" cy="3482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п-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57562"/>
            <a:ext cx="5072066" cy="350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6500858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33CC"/>
                </a:solidFill>
              </a:rPr>
              <a:t>Направление </a:t>
            </a:r>
            <a:br>
              <a:rPr lang="ru-RU" b="1" i="1" dirty="0" smtClean="0">
                <a:solidFill>
                  <a:srgbClr val="0033CC"/>
                </a:solidFill>
              </a:rPr>
            </a:br>
            <a:r>
              <a:rPr lang="ru-RU" b="1" i="1" dirty="0" smtClean="0">
                <a:solidFill>
                  <a:srgbClr val="0033CC"/>
                </a:solidFill>
              </a:rPr>
              <a:t>«Личностное развитие» 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Популяризация здорового образа жизни </a:t>
            </a:r>
            <a:endParaRPr lang="ru-RU" sz="2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у детей позитивного отношения к здоровому образу жизни;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присвоение созидающей здоровье философии;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активной жизненной позиции по отношению к здоровью, проявляющейся в поведении и деятельности и осознанном противостоянии разрушающим здоровье факторам. </a:t>
            </a:r>
            <a:r>
              <a:rPr lang="ru-RU" sz="2800" dirty="0" smtClean="0"/>
              <a:t> </a:t>
            </a:r>
          </a:p>
        </p:txBody>
      </p:sp>
      <p:pic>
        <p:nvPicPr>
          <p:cNvPr id="4" name="Picture 2" descr="C:\Users\Юрий\Desktop\Российское движение школьников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214290"/>
            <a:ext cx="1289600" cy="1257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6929486" cy="92869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33CC"/>
                </a:solidFill>
              </a:rPr>
              <a:t>Направление </a:t>
            </a:r>
            <a:br>
              <a:rPr lang="ru-RU" b="1" i="1" dirty="0" smtClean="0">
                <a:solidFill>
                  <a:srgbClr val="0033CC"/>
                </a:solidFill>
              </a:rPr>
            </a:br>
            <a:r>
              <a:rPr lang="ru-RU" b="1" i="1" dirty="0" smtClean="0">
                <a:solidFill>
                  <a:srgbClr val="0033CC"/>
                </a:solidFill>
              </a:rPr>
              <a:t>«Личностное развитие»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Творческое развитие </a:t>
            </a:r>
            <a:endParaRPr lang="ru-RU" sz="3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стимулирование творческой активности школьников; 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предоставление возможности школьникам проявить себя, реализовать свои потенциал и получить признание; 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координация воспитательных усилий на разных этапах творческого процесса; 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контроль реализации творческого развития школьников. </a:t>
            </a:r>
          </a:p>
          <a:p>
            <a:pPr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Users\Юрий\Desktop\Российское движение школьников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214290"/>
            <a:ext cx="1289600" cy="1257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93978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33CC"/>
                </a:solidFill>
              </a:rPr>
              <a:t>Направление </a:t>
            </a:r>
            <a:br>
              <a:rPr lang="ru-RU" b="1" i="1" dirty="0" smtClean="0">
                <a:solidFill>
                  <a:srgbClr val="0033CC"/>
                </a:solidFill>
              </a:rPr>
            </a:br>
            <a:r>
              <a:rPr lang="ru-RU" b="1" i="1" dirty="0" smtClean="0">
                <a:solidFill>
                  <a:srgbClr val="0033CC"/>
                </a:solidFill>
              </a:rPr>
              <a:t>«Личностное развитие»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50070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Популяризация профессий </a:t>
            </a:r>
            <a:endParaRPr lang="ru-RU" sz="36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мотивация к личностному развитию, расширению кругозора в многообразии профессий;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формирование представлений о сферах трудовой деятельности, о карьере и основных закономерностях профессионального развития;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формирование универсальных компетенций, способствующих эффективности в профессиональной деятельности;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способности к коммуникации;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способности работать в коллективе, учитывать и терпимо относиться к этническим, социальным и культурным различиям;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способности к самоорганизации и самообразованию. </a:t>
            </a:r>
          </a:p>
        </p:txBody>
      </p:sp>
      <p:pic>
        <p:nvPicPr>
          <p:cNvPr id="4" name="Picture 2" descr="C:\Users\Юрий\Desktop\Российское движение школьников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214290"/>
            <a:ext cx="1289600" cy="1257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33CC"/>
                </a:solidFill>
              </a:rPr>
              <a:t>Направление «Гражданская активность»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fontAlgn="base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Экологическое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изучение родной природы, совмещенное с экскурсиями и экологическими походами, участие в различных инициативах по охране природы и животных.</a:t>
            </a:r>
          </a:p>
          <a:p>
            <a:pPr lvl="0" fontAlgn="base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Социальное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оказание помощи социально незащищенным группам населения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Культурное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оказание содействия в организации мероприятий культурной направленности, проводимых в музеях, библиотеках, домах культуры, театрах, кинотеатрах, культурных центрах, парках и т.д.</a:t>
            </a:r>
          </a:p>
          <a:p>
            <a:endParaRPr lang="ru-RU" dirty="0"/>
          </a:p>
        </p:txBody>
      </p:sp>
      <p:pic>
        <p:nvPicPr>
          <p:cNvPr id="4" name="Picture 2" descr="C:\Users\Юрий\Desktop\Российское движение школьников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214290"/>
            <a:ext cx="1289600" cy="1257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0948" cy="93978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33CC"/>
                </a:solidFill>
              </a:rPr>
              <a:t>Направление «Гражданская активность»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472518" cy="5429264"/>
          </a:xfrm>
        </p:spPr>
        <p:txBody>
          <a:bodyPr>
            <a:no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Победы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сохранение исторической памяти (благоустройство памятных мест и воинских захоронений, социальное сопровождение ветеранов;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содействовие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развитию национальных культур и языков Российской Федерации;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осознанного ценностного отношения к истории своей страны, города, народа;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акций социальной направленности и др.</a:t>
            </a:r>
          </a:p>
        </p:txBody>
      </p:sp>
      <p:pic>
        <p:nvPicPr>
          <p:cNvPr id="4" name="Picture 2" descr="C:\Users\Юрий\Desktop\Российское движение школьников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214290"/>
            <a:ext cx="1289600" cy="1257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552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Проектирование модели воспитательной системы на основе деятельности  РДШ</vt:lpstr>
      <vt:lpstr>Концептуальная модель воспитательной системы </vt:lpstr>
      <vt:lpstr>Презентация PowerPoint</vt:lpstr>
      <vt:lpstr>Презентация PowerPoint</vt:lpstr>
      <vt:lpstr>Направление  «Личностное развитие» </vt:lpstr>
      <vt:lpstr>Направление  «Личностное развитие» </vt:lpstr>
      <vt:lpstr>Направление  «Личностное развитие» </vt:lpstr>
      <vt:lpstr>Направление «Гражданская активность»</vt:lpstr>
      <vt:lpstr>Направление «Гражданская активность»</vt:lpstr>
      <vt:lpstr>Направление «Гражданская активность» </vt:lpstr>
      <vt:lpstr>Направление  «Военно-патриотическое» </vt:lpstr>
      <vt:lpstr>Направление «Информационно-медийное»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Олехнович</dc:creator>
  <cp:lastModifiedBy>Олехнович</cp:lastModifiedBy>
  <cp:revision>22</cp:revision>
  <dcterms:created xsi:type="dcterms:W3CDTF">2016-10-06T12:26:03Z</dcterms:created>
  <dcterms:modified xsi:type="dcterms:W3CDTF">2016-10-12T09:18:08Z</dcterms:modified>
</cp:coreProperties>
</file>